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61" r:id="rId4"/>
    <p:sldId id="262" r:id="rId5"/>
    <p:sldId id="271" r:id="rId6"/>
    <p:sldId id="264" r:id="rId7"/>
    <p:sldId id="260" r:id="rId8"/>
    <p:sldId id="266" r:id="rId9"/>
    <p:sldId id="290" r:id="rId10"/>
    <p:sldId id="265" r:id="rId11"/>
    <p:sldId id="263" r:id="rId12"/>
    <p:sldId id="272" r:id="rId13"/>
    <p:sldId id="292" r:id="rId14"/>
    <p:sldId id="283" r:id="rId15"/>
    <p:sldId id="274" r:id="rId16"/>
    <p:sldId id="273" r:id="rId17"/>
    <p:sldId id="275" r:id="rId18"/>
    <p:sldId id="276" r:id="rId19"/>
    <p:sldId id="282" r:id="rId20"/>
    <p:sldId id="277" r:id="rId21"/>
    <p:sldId id="285" r:id="rId22"/>
    <p:sldId id="278" r:id="rId23"/>
    <p:sldId id="286" r:id="rId24"/>
    <p:sldId id="279" r:id="rId25"/>
    <p:sldId id="280" r:id="rId26"/>
    <p:sldId id="259" r:id="rId27"/>
    <p:sldId id="281" r:id="rId28"/>
    <p:sldId id="270" r:id="rId29"/>
    <p:sldId id="269" r:id="rId30"/>
    <p:sldId id="258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635"/>
    <a:srgbClr val="7C4847"/>
    <a:srgbClr val="2F3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8967"/>
  </p:normalViewPr>
  <p:slideViewPr>
    <p:cSldViewPr snapToGrid="0" snapToObjects="1">
      <p:cViewPr varScale="1">
        <p:scale>
          <a:sx n="85" d="100"/>
          <a:sy n="85" d="100"/>
        </p:scale>
        <p:origin x="2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64EC9-F860-364A-90FC-F38ADBDC7217}" type="datetimeFigureOut">
              <a:rPr lang="en-US" smtClean="0"/>
              <a:t>2/22/19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3C50A-0718-0A44-9D50-453DD9C45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3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18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time of the marriage AGF had already been courted by the board of directors at WTCC in Henderson. </a:t>
            </a:r>
          </a:p>
          <a:p>
            <a:endParaRPr lang="en-US" dirty="0"/>
          </a:p>
          <a:p>
            <a:r>
              <a:rPr lang="en-US" dirty="0"/>
              <a:t>AGF had made several trips into the area, and had preached at the Christian Church there on the campus. </a:t>
            </a:r>
          </a:p>
          <a:p>
            <a:endParaRPr lang="en-US" dirty="0"/>
          </a:p>
          <a:p>
            <a:r>
              <a:rPr lang="en-US" dirty="0"/>
              <a:t>C.H. Duncan had been the leader at WTCC after G.A. Lewellen’s departure in 1893, but the school was declining under his leadership.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5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J.F. Robertson of Crockett Mills, Tn. Contributes $5000, and the name of his late daughter George Ann. School’s name is changed to Georgie Robertson Christian College in the fall of 1897.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Freeds</a:t>
            </a:r>
            <a:r>
              <a:rPr lang="en-US" dirty="0"/>
              <a:t> suffered a loss of a special infant son at the turn of the century.</a:t>
            </a:r>
          </a:p>
          <a:p>
            <a:endParaRPr lang="en-US" dirty="0"/>
          </a:p>
          <a:p>
            <a:r>
              <a:rPr lang="en-US" dirty="0"/>
              <a:t>Typhoid Fever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74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03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6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SWCC – starts in 1904 – H.G. Fleming is dean of the college. F.L. young, veteran preacher, heads the Bible Department, R.H. Boll, Jesse P. Sewell and George </a:t>
            </a:r>
            <a:r>
              <a:rPr lang="en-US" dirty="0" err="1"/>
              <a:t>Klingman</a:t>
            </a:r>
            <a:r>
              <a:rPr lang="en-US" dirty="0"/>
              <a:t> make up the faculty.</a:t>
            </a:r>
          </a:p>
          <a:p>
            <a:endParaRPr lang="en-US" dirty="0"/>
          </a:p>
          <a:p>
            <a:r>
              <a:rPr lang="en-US" dirty="0"/>
              <a:t>They needed a leader – AGF comes to visit in the spring of 1905 – signs a 5 year contract for $2000.00. Starts in the fall.</a:t>
            </a:r>
          </a:p>
          <a:p>
            <a:endParaRPr lang="en-US" dirty="0"/>
          </a:p>
          <a:p>
            <a:r>
              <a:rPr lang="en-US" dirty="0"/>
              <a:t>While on a preaching trip back to </a:t>
            </a:r>
            <a:r>
              <a:rPr lang="en-US" dirty="0" err="1"/>
              <a:t>Tenn</a:t>
            </a:r>
            <a:r>
              <a:rPr lang="en-US" dirty="0"/>
              <a:t> – stricken with Typhoid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25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the The Missionary Society about using the GRCC building – they are denied. – So, start building. </a:t>
            </a:r>
          </a:p>
          <a:p>
            <a:endParaRPr lang="en-US" dirty="0"/>
          </a:p>
          <a:p>
            <a:r>
              <a:rPr lang="en-US" dirty="0"/>
              <a:t>GRCC closes in the spring of 1907.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51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8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Ship liner – Housatonic was sank – America declared war! (Lusitania was English)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31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0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Eliza was a relative to the nations 19</a:t>
            </a:r>
            <a:r>
              <a:rPr lang="en-US" sz="1200" baseline="30000" dirty="0"/>
              <a:t>th</a:t>
            </a:r>
            <a:r>
              <a:rPr lang="en-US" sz="1200" dirty="0"/>
              <a:t> President, Rutherford B. Hayes (1877-1881)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28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6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Recitation in the school began at 5am. Only time off for meals. Classes would go until 9pm. AGF had to preach a sermon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1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F.L. Rowe edited the Christian Leader</a:t>
            </a:r>
          </a:p>
          <a:p>
            <a:r>
              <a:rPr lang="en-US" dirty="0"/>
              <a:t>D.S. </a:t>
            </a:r>
            <a:r>
              <a:rPr lang="en-US" dirty="0" err="1"/>
              <a:t>Ligon</a:t>
            </a:r>
            <a:r>
              <a:rPr lang="en-US" dirty="0"/>
              <a:t> – </a:t>
            </a:r>
            <a:r>
              <a:rPr lang="en-US" dirty="0" err="1"/>
              <a:t>Ligon</a:t>
            </a:r>
            <a:r>
              <a:rPr lang="en-US" dirty="0"/>
              <a:t> Portraiture</a:t>
            </a:r>
          </a:p>
          <a:p>
            <a:r>
              <a:rPr lang="en-US" dirty="0"/>
              <a:t>W.M. Davis – Front page editor for Firm Foundation in the early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r>
              <a:rPr lang="en-US" dirty="0"/>
              <a:t>H.H. Adamson – well known preacher in southern Indiana</a:t>
            </a:r>
          </a:p>
          <a:p>
            <a:r>
              <a:rPr lang="en-US" dirty="0"/>
              <a:t>Ben F. Taylor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5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AGF once stated that he was educated at the feet of David Lipscomb – meaning that he read with devotion every issue of the GA.</a:t>
            </a:r>
          </a:p>
          <a:p>
            <a:endParaRPr lang="en-US" dirty="0"/>
          </a:p>
          <a:p>
            <a:r>
              <a:rPr lang="en-US" dirty="0"/>
              <a:t>David S. Nelms of Pocahontas, Tn –  while he was an educator, he had children at home that needed more than he could offer </a:t>
            </a:r>
          </a:p>
          <a:p>
            <a:endParaRPr lang="en-US" dirty="0"/>
          </a:p>
          <a:p>
            <a:r>
              <a:rPr lang="en-US" dirty="0"/>
              <a:t>DSN Makes two appeals in the GA for a teacher to come and operate a school.</a:t>
            </a:r>
          </a:p>
          <a:p>
            <a:endParaRPr lang="en-US" dirty="0"/>
          </a:p>
          <a:p>
            <a:r>
              <a:rPr lang="en-US" dirty="0"/>
              <a:t>AGF answers the call, by writing to Nelms personally. He suggested that Nelms form a corporation, elect a board of trustees, and commence to building a school building. </a:t>
            </a:r>
          </a:p>
          <a:p>
            <a:endParaRPr lang="en-US" dirty="0"/>
          </a:p>
          <a:p>
            <a:r>
              <a:rPr lang="en-US" dirty="0"/>
              <a:t>M &amp; C R.R. – Memphis &amp; Charleston Railroad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10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of 1889, AGF is 26 years old and he moves to the Big Hatchie River and begins STNC.</a:t>
            </a:r>
          </a:p>
          <a:p>
            <a:endParaRPr lang="en-US" dirty="0"/>
          </a:p>
          <a:p>
            <a:r>
              <a:rPr lang="en-US" dirty="0"/>
              <a:t>For the next 6 years he continues to try and build the college. </a:t>
            </a:r>
          </a:p>
          <a:p>
            <a:endParaRPr lang="en-US" dirty="0"/>
          </a:p>
          <a:p>
            <a:r>
              <a:rPr lang="en-US" dirty="0"/>
              <a:t>This 1892 advert expresses that 450 students were enrolled at the last session.</a:t>
            </a:r>
          </a:p>
          <a:p>
            <a:endParaRPr lang="en-US" dirty="0"/>
          </a:p>
          <a:p>
            <a:r>
              <a:rPr lang="en-US" dirty="0"/>
              <a:t>It was reported by one who visited in 1893 that there were 160 students. </a:t>
            </a:r>
          </a:p>
          <a:p>
            <a:endParaRPr lang="en-US" dirty="0"/>
          </a:p>
          <a:p>
            <a:r>
              <a:rPr lang="en-US" dirty="0"/>
              <a:t>Bible was not taught as a course, but daily chapel attendance was required.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1894 report told of Freed's work for the year.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teaching had occupied 200 days. In addition he had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preached 300 times, baptized over 200 people, and traveled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5000 miles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 Foundation, Vol. X (June 12,1894). p. 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7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J.T. Stricklin wrote a piece in the Firm Foundation in 1955. He was 85 at the time and one of the early students at the school.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6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Cora Bell </a:t>
            </a:r>
            <a:r>
              <a:rPr lang="en-US" dirty="0" err="1"/>
              <a:t>Baynham</a:t>
            </a:r>
            <a:r>
              <a:rPr lang="en-US" dirty="0"/>
              <a:t> was born in 1870, she was 7 years younger than Freed.</a:t>
            </a:r>
          </a:p>
          <a:p>
            <a:endParaRPr lang="en-US" dirty="0"/>
          </a:p>
          <a:p>
            <a:r>
              <a:rPr lang="en-US" dirty="0"/>
              <a:t>J.T. Stricklin wrote in his piece recalling being in their wedding. He said,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close of the last session there in 1895. Brother Lewis Edwards and I were asked to stay over two days for Freed's marriage to a pupil, Miss Cora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Baynum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had black suits so we were the flower boys. Brother Northcross officiated.” J.T. Stricklin – 1955 – Firm Foundation.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3C50A-0718-0A44-9D50-453DD9C458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3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4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4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7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32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6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1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6442-1A23-C244-95B2-C3E7B5BF0E3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20B69-DA13-BB46-91DF-3F4A10CB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4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04A0-AFC9-654A-8574-5961EC9E0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0444" y="263050"/>
            <a:ext cx="4079335" cy="3108651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Arvy</a:t>
            </a:r>
            <a:br>
              <a:rPr lang="en-US" dirty="0"/>
            </a:br>
            <a:r>
              <a:rPr lang="en-US" dirty="0"/>
              <a:t>Glenn</a:t>
            </a:r>
            <a:br>
              <a:rPr lang="en-US" dirty="0"/>
            </a:br>
            <a:r>
              <a:rPr lang="en-US" dirty="0"/>
              <a:t>Freed</a:t>
            </a:r>
            <a:br>
              <a:rPr lang="en-US" dirty="0"/>
            </a:br>
            <a:r>
              <a:rPr lang="en-US" sz="4000" dirty="0"/>
              <a:t>(1863-1931)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1C6C5-6E01-2F45-9EB9-74896B3DC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1062" y="4124484"/>
            <a:ext cx="4518101" cy="1876259"/>
          </a:xfrm>
        </p:spPr>
        <p:txBody>
          <a:bodyPr anchor="t">
            <a:normAutofit fontScale="92500"/>
          </a:bodyPr>
          <a:lstStyle/>
          <a:p>
            <a:r>
              <a:rPr lang="en-US" sz="2400" dirty="0"/>
              <a:t>“We make it an invariable rule to treat everybody with perfect civility, no matter what garb he wears or what infirmity he suffers.”</a:t>
            </a:r>
          </a:p>
          <a:p>
            <a:r>
              <a:rPr lang="en-US" sz="2400" dirty="0"/>
              <a:t>                                     —A. G. Freed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3E32DF-DCA0-F94F-A20D-E761F6BA0760}"/>
              </a:ext>
            </a:extLst>
          </p:cNvPr>
          <p:cNvCxnSpPr/>
          <p:nvPr/>
        </p:nvCxnSpPr>
        <p:spPr>
          <a:xfrm>
            <a:off x="5047052" y="3784637"/>
            <a:ext cx="324612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60D2764-64D3-A049-8674-69FD94AE0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" t="851" r="937" b="709"/>
          <a:stretch/>
        </p:blipFill>
        <p:spPr>
          <a:xfrm>
            <a:off x="256032" y="1438655"/>
            <a:ext cx="3755136" cy="42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67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E211-BC34-644D-9A0F-4F6A6772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587" y="1231392"/>
            <a:ext cx="3483937" cy="40512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/>
              <a:t>Cora </a:t>
            </a:r>
            <a:br>
              <a:rPr lang="en-US" sz="4200" dirty="0"/>
            </a:br>
            <a:r>
              <a:rPr lang="en-US" sz="4200" dirty="0"/>
              <a:t>Belle </a:t>
            </a:r>
            <a:br>
              <a:rPr lang="en-US" sz="4200" dirty="0"/>
            </a:br>
            <a:r>
              <a:rPr lang="en-US" sz="4200" dirty="0" err="1"/>
              <a:t>Baynham</a:t>
            </a:r>
            <a:r>
              <a:rPr lang="en-US" sz="4200" dirty="0"/>
              <a:t> </a:t>
            </a:r>
            <a:br>
              <a:rPr lang="en-US" sz="4200" dirty="0"/>
            </a:br>
            <a:r>
              <a:rPr lang="en-US" sz="4200" dirty="0"/>
              <a:t>Freed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June 1, 1895</a:t>
            </a:r>
          </a:p>
        </p:txBody>
      </p:sp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620E33-1FDB-3B42-851E-CF9A00B39B7C}"/>
              </a:ext>
            </a:extLst>
          </p:cNvPr>
          <p:cNvCxnSpPr/>
          <p:nvPr/>
        </p:nvCxnSpPr>
        <p:spPr>
          <a:xfrm>
            <a:off x="5205984" y="4303776"/>
            <a:ext cx="3216004" cy="0"/>
          </a:xfrm>
          <a:prstGeom prst="line">
            <a:avLst/>
          </a:prstGeom>
          <a:ln w="50800" cap="sq" cmpd="tri">
            <a:solidFill>
              <a:srgbClr val="7C484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AB2CD6D-30CF-2141-BF04-2E094B531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05" y="0"/>
            <a:ext cx="4963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13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880416-2E5E-3D46-88A2-A539A989C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11F4A-2E16-9F44-A67B-174246E8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Move to Henderson, Tennessee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906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404B00-C175-D64A-B365-04321728D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t="6176"/>
          <a:stretch/>
        </p:blipFill>
        <p:spPr>
          <a:xfrm>
            <a:off x="4562839" y="-168318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12615-0C88-F140-A8ED-942B428E2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2700"/>
          <a:stretch/>
        </p:blipFill>
        <p:spPr>
          <a:xfrm>
            <a:off x="4567428" y="2487168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04252-2AEB-7645-ABE0-C726FA05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" y="0"/>
            <a:ext cx="3602727" cy="69494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0000"/>
                </a:solidFill>
              </a:rPr>
              <a:t>1895-1897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7A74D-E050-564F-ACC6-487761193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" y="694944"/>
            <a:ext cx="4697730" cy="6007607"/>
          </a:xfrm>
        </p:spPr>
        <p:txBody>
          <a:bodyPr anchor="ctr">
            <a:normAutofit fontScale="925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West Tennessee Christian College invites AFG to Henderson to take the presidency of the College.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10 year contract.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1897 the school was enduring the end of a half decade national economic downturn. Needed Money, and a School building.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Citizens of Henderson contributed $5000.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J.F. Robertson of Crockett Mills, Tn. Contributes $5000, and the name of his late daughter George Ann.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Georgie Robertson Christian College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NB Hardeman joins the faculty while working on his graduate degree, serves as Associate Principal</a:t>
            </a:r>
          </a:p>
        </p:txBody>
      </p:sp>
    </p:spTree>
    <p:extLst>
      <p:ext uri="{BB962C8B-B14F-4D97-AF65-F5344CB8AC3E}">
        <p14:creationId xmlns:p14="http://schemas.microsoft.com/office/powerpoint/2010/main" val="550194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A0CD-48E7-D34E-9F6D-C0A2F9F0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97" y="4877084"/>
            <a:ext cx="8418865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 err="1"/>
              <a:t>Arvy</a:t>
            </a:r>
            <a:r>
              <a:rPr lang="en-US" sz="4700" dirty="0"/>
              <a:t> </a:t>
            </a:r>
            <a:r>
              <a:rPr lang="en-US" sz="4700" dirty="0" err="1"/>
              <a:t>Baynham</a:t>
            </a:r>
            <a:r>
              <a:rPr lang="en-US" sz="4700" dirty="0"/>
              <a:t> Freed (1899-1901)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087B7-E67D-4B48-93AE-AFACDB31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5" y="321733"/>
            <a:ext cx="3077842" cy="398426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F55920A-AA32-F349-B4BE-2A9E49165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778" y="321735"/>
            <a:ext cx="2599728" cy="39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52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E6D84-1E92-7E4D-AB42-BAB2504E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47" y="384557"/>
            <a:ext cx="2992088" cy="1994577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Growing trouble in the Christian Church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E594-9777-5545-8940-D23983DF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A.G. Freed opposed instrumental music in the worship, yet the congregation at Henderson was instrumental.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675064-992F-4F40-A2EB-9741AADAC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64" y="708999"/>
            <a:ext cx="5617944" cy="5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488C1-2373-FB4D-9AE8-0BBBF9A6E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8" y="4502330"/>
            <a:ext cx="8074057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1902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512-3D46-9C4C-AEA6-EFDC42FBF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233" y="5694336"/>
            <a:ext cx="7070105" cy="102047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/>
              <a:t>The Board hires E.C. </a:t>
            </a:r>
            <a:r>
              <a:rPr lang="en-US" dirty="0" err="1"/>
              <a:t>McDougle</a:t>
            </a:r>
            <a:r>
              <a:rPr lang="en-US" dirty="0"/>
              <a:t> as Co-president with AGF of GRCC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60572-17D0-DD48-A76E-059D039E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11" y="321733"/>
            <a:ext cx="3031089" cy="398426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531167E-C77F-4845-BA09-1BF6FD6BC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151" y="321735"/>
            <a:ext cx="2788981" cy="39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20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90A0-C9A3-9046-919F-998F3F91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658" y="170689"/>
            <a:ext cx="4817137" cy="1109472"/>
          </a:xfrm>
        </p:spPr>
        <p:txBody>
          <a:bodyPr>
            <a:normAutofit/>
          </a:bodyPr>
          <a:lstStyle/>
          <a:p>
            <a:r>
              <a:rPr lang="en-US" dirty="0"/>
              <a:t>Division of 1903</a:t>
            </a: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7C6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84632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92073-2EB1-1C4B-9535-2318071B5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9" r="3" b="3"/>
          <a:stretch/>
        </p:blipFill>
        <p:spPr>
          <a:xfrm>
            <a:off x="936014" y="803049"/>
            <a:ext cx="1604977" cy="2470743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32494-7842-4249-9933-AB9E4A83C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82" y="3461344"/>
            <a:ext cx="1920240" cy="24384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0911A2-C91E-484E-93F4-5EFBD1818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658" y="1389888"/>
            <a:ext cx="5126356" cy="529742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A.M. St. John invited E.A. Elam to come speak on the instrumental music.</a:t>
            </a:r>
          </a:p>
          <a:p>
            <a:r>
              <a:rPr lang="en-US" sz="2400" dirty="0"/>
              <a:t>Jan. 1903 Elam arrives – R.P. Meeks</a:t>
            </a:r>
          </a:p>
          <a:p>
            <a:r>
              <a:rPr lang="en-US" sz="2400" dirty="0"/>
              <a:t>Division over the instrument and societies followed. </a:t>
            </a:r>
          </a:p>
          <a:p>
            <a:r>
              <a:rPr lang="en-US" sz="2400" dirty="0"/>
              <a:t>Henderson church of Christ was established, with A.G. Freed &amp; A.M. St. John became elders and N.B. Hardeman the preacher. </a:t>
            </a:r>
          </a:p>
          <a:p>
            <a:r>
              <a:rPr lang="en-US" sz="2400" dirty="0"/>
              <a:t>Fall – Joe S. </a:t>
            </a:r>
            <a:r>
              <a:rPr lang="en-US" sz="2400" dirty="0" err="1"/>
              <a:t>Warlick</a:t>
            </a:r>
            <a:r>
              <a:rPr lang="en-US" sz="2400" dirty="0"/>
              <a:t>/J. Carroll Stark Debate on Instrumental Music</a:t>
            </a:r>
          </a:p>
          <a:p>
            <a:r>
              <a:rPr lang="en-US" sz="2400" dirty="0"/>
              <a:t>Summer – The property of GRCC is quietly deeded to the Tennessee Christian Missionary Society</a:t>
            </a:r>
          </a:p>
          <a:p>
            <a:r>
              <a:rPr lang="en-US" sz="2400" dirty="0"/>
              <a:t>Fall – The church moves into the new building on </a:t>
            </a:r>
            <a:r>
              <a:rPr lang="en-US" sz="2400" dirty="0" err="1"/>
              <a:t>cnr</a:t>
            </a:r>
            <a:r>
              <a:rPr lang="en-US" sz="2400" dirty="0"/>
              <a:t>. Crook Ave. &amp; E. 2nd</a:t>
            </a:r>
          </a:p>
        </p:txBody>
      </p:sp>
    </p:spTree>
    <p:extLst>
      <p:ext uri="{BB962C8B-B14F-4D97-AF65-F5344CB8AC3E}">
        <p14:creationId xmlns:p14="http://schemas.microsoft.com/office/powerpoint/2010/main" val="2078479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86F7-A948-1F48-A24B-81B0DE94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24" y="188977"/>
            <a:ext cx="3754752" cy="1115568"/>
          </a:xfrm>
        </p:spPr>
        <p:txBody>
          <a:bodyPr>
            <a:normAutofit/>
          </a:bodyPr>
          <a:lstStyle/>
          <a:p>
            <a:r>
              <a:rPr lang="en-US" dirty="0"/>
              <a:t>1905-1907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9B328-90BA-0349-A295-743C2841B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192" y="1170432"/>
            <a:ext cx="5071872" cy="5547360"/>
          </a:xfrm>
        </p:spPr>
        <p:txBody>
          <a:bodyPr anchor="t">
            <a:normAutofit/>
          </a:bodyPr>
          <a:lstStyle/>
          <a:p>
            <a:r>
              <a:rPr lang="en-US" dirty="0"/>
              <a:t>Spring – Freed &amp; Hardeman </a:t>
            </a:r>
            <a:br>
              <a:rPr lang="en-US" dirty="0"/>
            </a:br>
            <a:r>
              <a:rPr lang="en-US" dirty="0"/>
              <a:t>depart the school.</a:t>
            </a:r>
          </a:p>
          <a:p>
            <a:r>
              <a:rPr lang="en-US" dirty="0"/>
              <a:t>Hardeman becomes Sup. of Education &amp; Teaches School</a:t>
            </a:r>
          </a:p>
          <a:p>
            <a:r>
              <a:rPr lang="en-US" dirty="0"/>
              <a:t>GRCC closes doors within 2 yrs.</a:t>
            </a:r>
          </a:p>
          <a:p>
            <a:r>
              <a:rPr lang="en-US" dirty="0"/>
              <a:t>A.G. Freed moves to Denton, </a:t>
            </a:r>
            <a:br>
              <a:rPr lang="en-US" dirty="0"/>
            </a:br>
            <a:r>
              <a:rPr lang="en-US" dirty="0"/>
              <a:t>Texas to becomes president of Southwestern Christian College the following year.</a:t>
            </a:r>
          </a:p>
          <a:p>
            <a:r>
              <a:rPr lang="en-US" dirty="0"/>
              <a:t>August 19, 1906 – Stricken with Typhoid Fever. </a:t>
            </a:r>
          </a:p>
          <a:p>
            <a:r>
              <a:rPr lang="en-US" dirty="0"/>
              <a:t>Returns to Tenn. In Jan. 1907</a:t>
            </a: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593381-F49E-9749-8C86-383BFF9BF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2" r="4285"/>
          <a:stretch/>
        </p:blipFill>
        <p:spPr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0909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DA0E9-69FE-664A-A146-BD738C872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69" b="6058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33133-BE55-F848-A56E-1D0D93BD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000000"/>
                </a:solidFill>
              </a:rPr>
              <a:t>1907-1908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F728-4C65-F44B-8B83-774C2A59C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3389" y="4072129"/>
            <a:ext cx="6059923" cy="268658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Nov. 11, 1907 Groundbreaking for Admin Bldg. National Teachers Normal and Business College</a:t>
            </a:r>
          </a:p>
          <a:p>
            <a:r>
              <a:rPr lang="en-US" sz="3200" dirty="0">
                <a:solidFill>
                  <a:srgbClr val="000000"/>
                </a:solidFill>
              </a:rPr>
              <a:t>Sept 10, 1908 – Grand opening - AGF - President/NBH V.P.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The two share ownership of school</a:t>
            </a:r>
          </a:p>
        </p:txBody>
      </p:sp>
    </p:spTree>
    <p:extLst>
      <p:ext uri="{BB962C8B-B14F-4D97-AF65-F5344CB8AC3E}">
        <p14:creationId xmlns:p14="http://schemas.microsoft.com/office/powerpoint/2010/main" val="1622078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6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7" name="Picture 48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83774-2C42-9A46-876E-CF92A40A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568" y="146304"/>
            <a:ext cx="3812955" cy="23516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National Teacher Normal &amp; Business College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1908-1919</a:t>
            </a:r>
          </a:p>
        </p:txBody>
      </p:sp>
      <p:sp>
        <p:nvSpPr>
          <p:cNvPr id="51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2" name="Content Placeholder 27">
            <a:extLst>
              <a:ext uri="{FF2B5EF4-FFF2-40B4-BE49-F238E27FC236}">
                <a16:creationId xmlns:a16="http://schemas.microsoft.com/office/drawing/2014/main" id="{FE715553-2CAA-4C4C-B6E6-AC600B627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2" y="2817257"/>
            <a:ext cx="2472164" cy="304960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/>
                </a:solidFill>
              </a:rPr>
              <a:t>From Fall, 1908 with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0000"/>
                </a:solidFill>
              </a:rPr>
              <a:t>600 enrolled</a:t>
            </a:r>
          </a:p>
        </p:txBody>
      </p:sp>
      <p:sp>
        <p:nvSpPr>
          <p:cNvPr id="58" name="Oval 52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1" name="Content Placeholder 8">
            <a:extLst>
              <a:ext uri="{FF2B5EF4-FFF2-40B4-BE49-F238E27FC236}">
                <a16:creationId xmlns:a16="http://schemas.microsoft.com/office/drawing/2014/main" id="{E874DDC9-D872-B34F-B9D6-84BCB83BC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7767" r="1439" b="-1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21ABA60-23F0-8041-986B-A7D7C743FB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25000" r="1" b="1"/>
          <a:stretch/>
        </p:blipFill>
        <p:spPr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FA0A2-D045-ED4C-8E99-38AA18A78D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/>
          </a:blip>
          <a:srcRect l="9146" r="1730" b="3"/>
          <a:stretch/>
        </p:blipFill>
        <p:spPr>
          <a:xfrm>
            <a:off x="1" y="-9668"/>
            <a:ext cx="3945364" cy="3319992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5324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37817A-6E43-41BF-8F21-9349BDFD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A5BE2DA6-83C9-46EF-B42E-C40224302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1388" y="1690688"/>
            <a:ext cx="5432612" cy="5167312"/>
          </a:xfrm>
          <a:custGeom>
            <a:avLst/>
            <a:gdLst>
              <a:gd name="connsiteX0" fmla="*/ 0 w 7243482"/>
              <a:gd name="connsiteY0" fmla="*/ 0 h 5167312"/>
              <a:gd name="connsiteX1" fmla="*/ 7243482 w 7243482"/>
              <a:gd name="connsiteY1" fmla="*/ 0 h 5167312"/>
              <a:gd name="connsiteX2" fmla="*/ 7243482 w 7243482"/>
              <a:gd name="connsiteY2" fmla="*/ 5167312 h 5167312"/>
              <a:gd name="connsiteX3" fmla="*/ 221324 w 7243482"/>
              <a:gd name="connsiteY3" fmla="*/ 5167312 h 5167312"/>
              <a:gd name="connsiteX4" fmla="*/ 2615203 w 7243482"/>
              <a:gd name="connsiteY4" fmla="*/ 952 h 5167312"/>
              <a:gd name="connsiteX5" fmla="*/ 0 w 7243482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3482" h="5167312">
                <a:moveTo>
                  <a:pt x="0" y="0"/>
                </a:moveTo>
                <a:lnTo>
                  <a:pt x="7243482" y="0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A1A2EF03-D0CA-4967-B631-C09F910E9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5549382" cy="5166360"/>
          </a:xfrm>
          <a:custGeom>
            <a:avLst/>
            <a:gdLst>
              <a:gd name="connsiteX0" fmla="*/ 0 w 7399176"/>
              <a:gd name="connsiteY0" fmla="*/ 0 h 5166360"/>
              <a:gd name="connsiteX1" fmla="*/ 7399176 w 7399176"/>
              <a:gd name="connsiteY1" fmla="*/ 0 h 5166360"/>
              <a:gd name="connsiteX2" fmla="*/ 5005297 w 7399176"/>
              <a:gd name="connsiteY2" fmla="*/ 5166360 h 5166360"/>
              <a:gd name="connsiteX3" fmla="*/ 0 w 7399176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9176" h="5166360">
                <a:moveTo>
                  <a:pt x="0" y="0"/>
                </a:moveTo>
                <a:lnTo>
                  <a:pt x="7399176" y="0"/>
                </a:lnTo>
                <a:lnTo>
                  <a:pt x="5005297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AD5D0-314D-6245-96E7-321C0B09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Early Life of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Arvy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Glenn Freed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F9A6D-5B91-084E-9178-340B8146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" y="1690689"/>
            <a:ext cx="4315939" cy="522522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Born in  Saltillo, Washington County, Indiana August 3, 1863</a:t>
            </a:r>
          </a:p>
          <a:p>
            <a:r>
              <a:rPr lang="en-US" sz="2000" dirty="0" err="1"/>
              <a:t>Arvy</a:t>
            </a:r>
            <a:r>
              <a:rPr lang="en-US" sz="2000" dirty="0"/>
              <a:t> Glenn was the third of six children born to Joseph and Eliza Ann Hays Freed</a:t>
            </a:r>
          </a:p>
          <a:p>
            <a:r>
              <a:rPr lang="en-US" sz="2000" dirty="0"/>
              <a:t>Graduated Lawrence County High School in 1880</a:t>
            </a:r>
          </a:p>
          <a:p>
            <a:r>
              <a:rPr lang="en-US" sz="2000" dirty="0"/>
              <a:t>Attended Southern Indiana Normal in Mitchell.</a:t>
            </a:r>
          </a:p>
          <a:p>
            <a:r>
              <a:rPr lang="en-US" sz="2000" dirty="0"/>
              <a:t>B.S. and M.A. Degrees</a:t>
            </a:r>
          </a:p>
          <a:p>
            <a:r>
              <a:rPr lang="en-US" sz="2000" dirty="0"/>
              <a:t>Attended 2 years at Valparaiso </a:t>
            </a:r>
            <a:br>
              <a:rPr lang="en-US" sz="2000" dirty="0"/>
            </a:br>
            <a:r>
              <a:rPr lang="en-US" sz="2000" dirty="0"/>
              <a:t>University for post-grad work. </a:t>
            </a:r>
          </a:p>
          <a:p>
            <a:r>
              <a:rPr lang="en-US" sz="2000" dirty="0"/>
              <a:t>By 1886 had acquired Instructor’s License - Qualified to teach 40 different subjects.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8CB06-43DD-5D4C-A11A-AFBD6EFE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652" y="2012865"/>
            <a:ext cx="3164714" cy="4164098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7264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BE1FB-0182-264D-A1C5-5B5F298A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594022"/>
            <a:ext cx="4229246" cy="18841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NTN&amp;B College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Declining Years Beginning in 1914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5B4D4-C29E-0941-81D7-A52220294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8" y="3675924"/>
            <a:ext cx="2747048" cy="2588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182B695-5E19-CF46-B601-A96423E19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18" y="594022"/>
            <a:ext cx="2747048" cy="25854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37FB3-C5F0-9F4F-8035-17FF725E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330" y="2902605"/>
            <a:ext cx="5189982" cy="3477163"/>
          </a:xfrm>
        </p:spPr>
        <p:txBody>
          <a:bodyPr anchor="t">
            <a:normAutofit fontScale="925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State run Normal colleges established at Memphis, Murfreesboro, and Johnson City.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Influenza epidemic</a:t>
            </a:r>
          </a:p>
          <a:p>
            <a:r>
              <a:rPr lang="en-US" sz="3200" dirty="0">
                <a:solidFill>
                  <a:schemeClr val="bg1"/>
                </a:solidFill>
              </a:rPr>
              <a:t>Declining Economic Conditions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World War 1 - 1917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14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BE1FB-0182-264D-A1C5-5B5F298A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804678"/>
            <a:ext cx="4229246" cy="16734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Freed-Hardeman College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1919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5B4D4-C29E-0941-81D7-A52220294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8" y="3347159"/>
            <a:ext cx="2747048" cy="2588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182B695-5E19-CF46-B601-A96423E19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8" y="478232"/>
            <a:ext cx="2747048" cy="25854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37FB3-C5F0-9F4F-8035-17FF725E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2902605"/>
            <a:ext cx="5189982" cy="3477163"/>
          </a:xfrm>
        </p:spPr>
        <p:txBody>
          <a:bodyPr anchor="t">
            <a:normAutofit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March 25, 1919 - The NTN&amp;BS is sold to a board of Trustees and renamed Freed-Hardeman College for $30k</a:t>
            </a:r>
          </a:p>
          <a:p>
            <a:r>
              <a:rPr lang="en-US" sz="3200" dirty="0">
                <a:solidFill>
                  <a:srgbClr val="FFFFFF"/>
                </a:solidFill>
              </a:rPr>
              <a:t>Money began to be raised for a girls, and later, a boys dormitory</a:t>
            </a:r>
          </a:p>
        </p:txBody>
      </p:sp>
    </p:spTree>
    <p:extLst>
      <p:ext uri="{BB962C8B-B14F-4D97-AF65-F5344CB8AC3E}">
        <p14:creationId xmlns:p14="http://schemas.microsoft.com/office/powerpoint/2010/main" val="1387846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6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D9671-D629-D147-AA39-543523FE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Freed-Hardeman College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57C62-1756-2F48-BF81-87251D551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r="-8" b="2027"/>
          <a:stretch/>
        </p:blipFill>
        <p:spPr>
          <a:xfrm rot="5400000">
            <a:off x="687147" y="-127188"/>
            <a:ext cx="2222497" cy="312033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8C16273-C60E-DB4D-8BDA-263F8991E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8" r="2" b="36870"/>
          <a:stretch/>
        </p:blipFill>
        <p:spPr>
          <a:xfrm rot="5400000">
            <a:off x="-117188" y="3060513"/>
            <a:ext cx="3831167" cy="3120339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5FA7FFE-985C-8245-B869-28A84DCB0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863" r="20797" b="-4"/>
          <a:stretch/>
        </p:blipFill>
        <p:spPr>
          <a:xfrm>
            <a:off x="3479006" y="299364"/>
            <a:ext cx="2081485" cy="3008188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9B94D8D-B2FC-0348-9839-D045E992F7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5" r="-1" b="19643"/>
          <a:stretch/>
        </p:blipFill>
        <p:spPr>
          <a:xfrm rot="5400000">
            <a:off x="5792767" y="187699"/>
            <a:ext cx="3008188" cy="32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4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BE1FB-0182-264D-A1C5-5B5F298A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804678"/>
            <a:ext cx="4229246" cy="167347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Decline In Relationship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5B4D4-C29E-0941-81D7-A52220294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8" y="3347159"/>
            <a:ext cx="2747048" cy="2588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182B695-5E19-CF46-B601-A96423E19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8" y="478232"/>
            <a:ext cx="2747048" cy="25854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37FB3-C5F0-9F4F-8035-17FF725E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2902605"/>
            <a:ext cx="5189982" cy="3477163"/>
          </a:xfrm>
        </p:spPr>
        <p:txBody>
          <a:bodyPr anchor="t">
            <a:normAutofit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Disagreements on Discipline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Accreditation vs. Normal</a:t>
            </a:r>
          </a:p>
          <a:p>
            <a:r>
              <a:rPr lang="en-US" sz="3200" dirty="0">
                <a:solidFill>
                  <a:srgbClr val="FFFFFF"/>
                </a:solidFill>
              </a:rPr>
              <a:t>Hardeman’s other interests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Freed was 11 </a:t>
            </a:r>
            <a:r>
              <a:rPr lang="en-US" sz="3200" dirty="0" err="1">
                <a:solidFill>
                  <a:srgbClr val="FFFFFF"/>
                </a:solidFill>
              </a:rPr>
              <a:t>yrs</a:t>
            </a:r>
            <a:r>
              <a:rPr lang="en-US" sz="3200" dirty="0">
                <a:solidFill>
                  <a:srgbClr val="FFFFFF"/>
                </a:solidFill>
              </a:rPr>
              <a:t> Hardeman’s senior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Hardeman’s success as a preacher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96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1852B5-2347-DA4B-BACF-D5A0A7699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8" b="9459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Oval 19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EA182-9EB9-734D-93C0-BC795F34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0" y="4464713"/>
            <a:ext cx="2590303" cy="21921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To David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Lipscomb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73DB-FA95-174B-9B7C-54E074DBF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844" y="4120897"/>
            <a:ext cx="6199136" cy="2737094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Troubles increase in leadership – AGF spends the 1921-1922 school year away from the college raising funds.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1923 - A.G.F. departs to David Lipscomb College where he serves as VP under President H. Leo Boles.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AGF also serves as principal of high school.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Preaches meetings and conducts debates.</a:t>
            </a:r>
          </a:p>
        </p:txBody>
      </p:sp>
    </p:spTree>
    <p:extLst>
      <p:ext uri="{BB962C8B-B14F-4D97-AF65-F5344CB8AC3E}">
        <p14:creationId xmlns:p14="http://schemas.microsoft.com/office/powerpoint/2010/main" val="4033907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EA182-9EB9-734D-93C0-BC795F34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David 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Lipscomb 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College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4BC1F-CFD3-9543-97C5-4F070AB78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25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73DB-FA95-174B-9B7C-54E074DBF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560832"/>
            <a:ext cx="2568554" cy="5718047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Becomes a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4-year college in 1924</a:t>
            </a:r>
          </a:p>
          <a:p>
            <a:r>
              <a:rPr lang="en-US" sz="3000" dirty="0">
                <a:solidFill>
                  <a:srgbClr val="FFFFFF"/>
                </a:solidFill>
              </a:rPr>
              <a:t>AGF Preaches in meeting work/fill-ins/debates</a:t>
            </a:r>
          </a:p>
          <a:p>
            <a:r>
              <a:rPr lang="en-US" sz="3000" dirty="0">
                <a:solidFill>
                  <a:srgbClr val="FFFFFF"/>
                </a:solidFill>
              </a:rPr>
              <a:t>1927 – Accepts challenge to raise $1 million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27AFB-FF9D-D743-9049-243C4127B72A}"/>
              </a:ext>
            </a:extLst>
          </p:cNvPr>
          <p:cNvSpPr txBox="1"/>
          <p:nvPr/>
        </p:nvSpPr>
        <p:spPr>
          <a:xfrm>
            <a:off x="999744" y="3946565"/>
            <a:ext cx="3462743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A.G. Freed, E.A. Elam, H. Leo Boles</a:t>
            </a:r>
          </a:p>
        </p:txBody>
      </p:sp>
    </p:spTree>
    <p:extLst>
      <p:ext uri="{BB962C8B-B14F-4D97-AF65-F5344CB8AC3E}">
        <p14:creationId xmlns:p14="http://schemas.microsoft.com/office/powerpoint/2010/main" val="200927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9CC48-E9FE-EC4B-AE03-F0E6A2E2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</a:rPr>
              <a:t>A.G. Freed &amp; Debating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DECEA9-51DB-1F42-838F-DC28AE02D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1972" y="2556229"/>
            <a:ext cx="6255710" cy="3503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25AC2B-0137-4C4E-8C55-FC46263AEC53}"/>
              </a:ext>
            </a:extLst>
          </p:cNvPr>
          <p:cNvSpPr txBox="1"/>
          <p:nvPr/>
        </p:nvSpPr>
        <p:spPr>
          <a:xfrm>
            <a:off x="4382319" y="6057221"/>
            <a:ext cx="449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As told </a:t>
            </a:r>
            <a:r>
              <a:rPr lang="en-US" dirty="0" err="1"/>
              <a:t>Ancil</a:t>
            </a:r>
            <a:r>
              <a:rPr lang="en-US" dirty="0"/>
              <a:t> Jenkins by E.R. Harper</a:t>
            </a:r>
            <a:br>
              <a:rPr lang="en-US" dirty="0"/>
            </a:br>
            <a:r>
              <a:rPr lang="en-US" dirty="0"/>
              <a:t>- Biography of A Gentleman, A.G. Freed, p.95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D277E-F00C-8249-A921-B54E998D64A0}"/>
              </a:ext>
            </a:extLst>
          </p:cNvPr>
          <p:cNvSpPr txBox="1"/>
          <p:nvPr/>
        </p:nvSpPr>
        <p:spPr>
          <a:xfrm>
            <a:off x="356556" y="6190034"/>
            <a:ext cx="2632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Benjamin Marcus </a:t>
            </a:r>
            <a:r>
              <a:rPr lang="en-US" b="1" dirty="0" err="1"/>
              <a:t>Bogard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(1868–1951)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30CF11-9CAE-BA48-AA39-D7DE38BE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0"/>
          <a:stretch/>
        </p:blipFill>
        <p:spPr>
          <a:xfrm>
            <a:off x="821657" y="2309816"/>
            <a:ext cx="1701800" cy="39202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480C80-8234-B647-AA42-D61CD72C4322}"/>
              </a:ext>
            </a:extLst>
          </p:cNvPr>
          <p:cNvSpPr/>
          <p:nvPr/>
        </p:nvSpPr>
        <p:spPr>
          <a:xfrm>
            <a:off x="2791973" y="2316480"/>
            <a:ext cx="6255708" cy="36883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173E2C-E754-624E-9525-591E3F372734}"/>
              </a:ext>
            </a:extLst>
          </p:cNvPr>
          <p:cNvSpPr/>
          <p:nvPr/>
        </p:nvSpPr>
        <p:spPr>
          <a:xfrm>
            <a:off x="2988558" y="2414016"/>
            <a:ext cx="5192274" cy="7437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271514-C7DF-3448-9589-385473EA1E91}"/>
              </a:ext>
            </a:extLst>
          </p:cNvPr>
          <p:cNvSpPr txBox="1"/>
          <p:nvPr/>
        </p:nvSpPr>
        <p:spPr>
          <a:xfrm>
            <a:off x="2988557" y="2405956"/>
            <a:ext cx="5776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Debated </a:t>
            </a:r>
            <a:r>
              <a:rPr lang="en-US" sz="2400" dirty="0" err="1"/>
              <a:t>Bogard</a:t>
            </a:r>
            <a:r>
              <a:rPr lang="en-US" sz="2400" dirty="0"/>
              <a:t> in 1927 and 1928 in Nashville &amp; Little Rock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F91344-A1F7-904B-83E1-B022AF8762CB}"/>
              </a:ext>
            </a:extLst>
          </p:cNvPr>
          <p:cNvSpPr txBox="1"/>
          <p:nvPr/>
        </p:nvSpPr>
        <p:spPr>
          <a:xfrm rot="5400000">
            <a:off x="-1194816" y="4160664"/>
            <a:ext cx="3886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www.encyclopediaofarkansas.net</a:t>
            </a:r>
            <a:r>
              <a:rPr lang="en-US" sz="800" dirty="0"/>
              <a:t>/encyclopedia/</a:t>
            </a:r>
            <a:r>
              <a:rPr lang="en-US" sz="800" dirty="0" err="1"/>
              <a:t>entry-detail.aspx?entryID</a:t>
            </a:r>
            <a:r>
              <a:rPr lang="en-US" sz="800" dirty="0"/>
              <a:t>=1593#</a:t>
            </a:r>
          </a:p>
        </p:txBody>
      </p:sp>
    </p:spTree>
    <p:extLst>
      <p:ext uri="{BB962C8B-B14F-4D97-AF65-F5344CB8AC3E}">
        <p14:creationId xmlns:p14="http://schemas.microsoft.com/office/powerpoint/2010/main" val="1375026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F759F-3B13-3D41-A18A-0B21DFCFB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1927 - Differences settled between Freed &amp; Hardman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5E4A1E-2D45-E24C-AFBB-B85F1D934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4937" y="1675227"/>
            <a:ext cx="6534125" cy="4394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904A4-7261-9F43-A04B-AE16A49524E5}"/>
              </a:ext>
            </a:extLst>
          </p:cNvPr>
          <p:cNvSpPr txBox="1"/>
          <p:nvPr/>
        </p:nvSpPr>
        <p:spPr>
          <a:xfrm>
            <a:off x="4425696" y="6356350"/>
            <a:ext cx="407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Gospel Advocate</a:t>
            </a:r>
            <a:r>
              <a:rPr lang="en-US" dirty="0"/>
              <a:t>, October 6, 1927, p. 941</a:t>
            </a:r>
          </a:p>
        </p:txBody>
      </p:sp>
    </p:spTree>
    <p:extLst>
      <p:ext uri="{BB962C8B-B14F-4D97-AF65-F5344CB8AC3E}">
        <p14:creationId xmlns:p14="http://schemas.microsoft.com/office/powerpoint/2010/main" val="1454504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F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0A9F057-D049-344B-A992-1F65B81E3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657" y="115992"/>
            <a:ext cx="8834686" cy="6626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50056-D4AE-5046-8B26-E14AFE0769D0}"/>
              </a:ext>
            </a:extLst>
          </p:cNvPr>
          <p:cNvSpPr txBox="1"/>
          <p:nvPr/>
        </p:nvSpPr>
        <p:spPr>
          <a:xfrm>
            <a:off x="3267853" y="202662"/>
            <a:ext cx="2237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Penmanship</a:t>
            </a:r>
          </a:p>
        </p:txBody>
      </p:sp>
    </p:spTree>
    <p:extLst>
      <p:ext uri="{BB962C8B-B14F-4D97-AF65-F5344CB8AC3E}">
        <p14:creationId xmlns:p14="http://schemas.microsoft.com/office/powerpoint/2010/main" val="4111573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EB2B-2429-704D-8F31-D3788FBB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005453" cy="11461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 kern="1200">
                <a:latin typeface="+mj-lt"/>
                <a:ea typeface="+mj-ea"/>
                <a:cs typeface="+mj-cs"/>
              </a:rPr>
              <a:t>A Volume By </a:t>
            </a:r>
            <a:br>
              <a:rPr lang="en-US" sz="3700" kern="1200">
                <a:latin typeface="+mj-lt"/>
                <a:ea typeface="+mj-ea"/>
                <a:cs typeface="+mj-cs"/>
              </a:rPr>
            </a:br>
            <a:r>
              <a:rPr lang="en-US" sz="3700" kern="1200">
                <a:latin typeface="+mj-lt"/>
                <a:ea typeface="+mj-ea"/>
                <a:cs typeface="+mj-cs"/>
              </a:rPr>
              <a:t>                A.G. Freed</a:t>
            </a:r>
            <a:endParaRPr lang="en-US" sz="37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4448591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65D83E6F-BEF1-4E61-8527-E37552161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" y="2283016"/>
            <a:ext cx="3284982" cy="363968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November 1, 1931 A.G. Freed’s Book, Sermons, Chapel Talks and Debates is published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64BC398-A5C5-324F-A7AD-FF928DD0F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52" y="1966023"/>
            <a:ext cx="3193989" cy="4498576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660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D9DE5-9C7C-FD47-A534-0764369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" y="292608"/>
            <a:ext cx="4279392" cy="1764793"/>
          </a:xfrm>
        </p:spPr>
        <p:txBody>
          <a:bodyPr>
            <a:normAutofit/>
          </a:bodyPr>
          <a:lstStyle/>
          <a:p>
            <a:r>
              <a:rPr lang="en-US" sz="3500" dirty="0"/>
              <a:t>W.H. </a:t>
            </a:r>
            <a:r>
              <a:rPr lang="en-US" sz="3500" dirty="0" err="1"/>
              <a:t>Krutsinger’s</a:t>
            </a:r>
            <a:r>
              <a:rPr lang="en-US" sz="3500" dirty="0"/>
              <a:t> Bible Training School</a:t>
            </a:r>
            <a:br>
              <a:rPr lang="en-US" sz="3500" dirty="0"/>
            </a:br>
            <a:r>
              <a:rPr lang="en-US" sz="3500" dirty="0"/>
              <a:t>Ellettsville,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9383-9360-EB45-B322-7A19A3EDD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49" y="2194560"/>
            <a:ext cx="4572000" cy="437083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AGF attended in Spring of 1888 with three others: Forrest Shackleford, E.O. Barnes &amp; A.E. Freeman.</a:t>
            </a:r>
          </a:p>
          <a:p>
            <a:r>
              <a:rPr lang="en-US" sz="3200" dirty="0"/>
              <a:t>5am – 9pm daily</a:t>
            </a:r>
          </a:p>
          <a:p>
            <a:r>
              <a:rPr lang="en-US" sz="3200" dirty="0"/>
              <a:t>Daily sermons &amp; recitations</a:t>
            </a:r>
          </a:p>
          <a:p>
            <a:r>
              <a:rPr lang="en-US" sz="3200" dirty="0"/>
              <a:t>Greek, Latin, Church History, Elocution, Homiletics, &amp; Bible </a:t>
            </a:r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2DFC4-9180-C840-90DD-BBA4D0BA3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15" r="27222" b="3"/>
          <a:stretch/>
        </p:blipFill>
        <p:spPr>
          <a:xfrm>
            <a:off x="4813299" y="10"/>
            <a:ext cx="2452632" cy="3933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51A99-3C05-A44E-B12F-D16D21C77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0" r="8516" b="3"/>
          <a:stretch/>
        </p:blipFill>
        <p:spPr>
          <a:xfrm>
            <a:off x="7336630" y="10"/>
            <a:ext cx="1807370" cy="3933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D9F68-1E21-B846-BE37-95B801E84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75" r="2" b="21527"/>
          <a:stretch/>
        </p:blipFill>
        <p:spPr>
          <a:xfrm>
            <a:off x="4813300" y="4019724"/>
            <a:ext cx="4330700" cy="2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8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7F689-B3F5-F744-BFCF-0A470A87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933" r="15669" b="3"/>
          <a:stretch/>
        </p:blipFill>
        <p:spPr>
          <a:xfrm>
            <a:off x="4562839" y="-168318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2B0D1-307F-194A-828B-EEB480D5A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62"/>
          <a:stretch/>
        </p:blipFill>
        <p:spPr>
          <a:xfrm>
            <a:off x="4567428" y="2487168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A40E0-4354-8246-82A3-708E9C84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" y="155448"/>
            <a:ext cx="4675388" cy="963168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0000"/>
                </a:solidFill>
              </a:rPr>
              <a:t>Passing Of A Man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9E367-7E76-4C42-A580-298FB1823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83" y="1334632"/>
            <a:ext cx="4822161" cy="5523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“So, when some morn you hear I'm gone, You'll know, friends, where to find me; In that land fair where all things there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Of sweet things here remind me.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The Fatherland beyond, above The silent-flowing river, Where they who work, and learn, and love, All meet, and live forever!”</a:t>
            </a:r>
          </a:p>
          <a:p>
            <a:pPr marL="0" indent="0" algn="r">
              <a:buNone/>
            </a:pPr>
            <a:r>
              <a:rPr lang="en-US" sz="1700" dirty="0">
                <a:solidFill>
                  <a:srgbClr val="000000"/>
                </a:solidFill>
              </a:rPr>
              <a:t>-Wilbur Fisk Tillett, 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Sermons, Chapel Talks,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 and Debates, p.11,12</a:t>
            </a:r>
          </a:p>
          <a:p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C2C03-1FA9-5A4D-90F9-938A01486C66}"/>
              </a:ext>
            </a:extLst>
          </p:cNvPr>
          <p:cNvSpPr txBox="1"/>
          <p:nvPr/>
        </p:nvSpPr>
        <p:spPr>
          <a:xfrm>
            <a:off x="6964741" y="6443603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November 11, 1931</a:t>
            </a:r>
          </a:p>
        </p:txBody>
      </p:sp>
    </p:spTree>
    <p:extLst>
      <p:ext uri="{BB962C8B-B14F-4D97-AF65-F5344CB8AC3E}">
        <p14:creationId xmlns:p14="http://schemas.microsoft.com/office/powerpoint/2010/main" val="2439111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E2F83-6529-D94A-8FFB-13C9A5FD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31" y="0"/>
            <a:ext cx="2795719" cy="1997139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Special GA</a:t>
            </a:r>
            <a:b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94B48-D117-3340-8FC2-2CD7038D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3617"/>
            <a:ext cx="3490722" cy="476438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H.M. Phillips – Student</a:t>
            </a:r>
          </a:p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C.E.W.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Dorris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Neighbor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H.L. Calhoun – Faculty GRCC</a:t>
            </a:r>
          </a:p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I.A. </a:t>
            </a:r>
            <a:r>
              <a:rPr lang="en-US" sz="2400" dirty="0" err="1">
                <a:solidFill>
                  <a:schemeClr val="bg1"/>
                </a:solidFill>
              </a:rPr>
              <a:t>Douthitt</a:t>
            </a:r>
            <a:r>
              <a:rPr lang="en-US" sz="2400" dirty="0">
                <a:solidFill>
                  <a:schemeClr val="bg1"/>
                </a:solidFill>
              </a:rPr>
              <a:t> – Trustee FHC</a:t>
            </a:r>
          </a:p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C.M.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Pullias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Board DLC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J.B. Nelson – Preacher</a:t>
            </a:r>
          </a:p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S.H. Hall – Board DLC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Chester Estes – Student DLC</a:t>
            </a:r>
          </a:p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W.S. Long – Student  FHC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H. Leo Boles – President DLC</a:t>
            </a:r>
          </a:p>
          <a:p>
            <a:pPr marL="0" indent="0" algn="ctr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Others</a:t>
            </a: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9D5B0-62E1-6D42-8F39-DB413490C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221" y="100024"/>
            <a:ext cx="4205582" cy="6675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409F32-40B9-F948-9D19-39EC7836AE6E}"/>
              </a:ext>
            </a:extLst>
          </p:cNvPr>
          <p:cNvSpPr/>
          <p:nvPr/>
        </p:nvSpPr>
        <p:spPr>
          <a:xfrm>
            <a:off x="668197" y="1529335"/>
            <a:ext cx="20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December 31, 1931</a:t>
            </a:r>
          </a:p>
        </p:txBody>
      </p:sp>
    </p:spTree>
    <p:extLst>
      <p:ext uri="{BB962C8B-B14F-4D97-AF65-F5344CB8AC3E}">
        <p14:creationId xmlns:p14="http://schemas.microsoft.com/office/powerpoint/2010/main" val="16704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600" y="1690688"/>
            <a:ext cx="5487708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309" y="1691164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D9DE5-9C7C-FD47-A534-0764369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2167"/>
            <a:ext cx="8210550" cy="1518521"/>
          </a:xfrm>
        </p:spPr>
        <p:txBody>
          <a:bodyPr>
            <a:normAutofit/>
          </a:bodyPr>
          <a:lstStyle/>
          <a:p>
            <a:r>
              <a:rPr lang="en-US" sz="3700" dirty="0"/>
              <a:t>W.H. </a:t>
            </a:r>
            <a:r>
              <a:rPr lang="en-US" sz="3700" dirty="0" err="1"/>
              <a:t>Krutsinger’s</a:t>
            </a:r>
            <a:r>
              <a:rPr lang="en-US" sz="3700" dirty="0"/>
              <a:t> Bible Training School</a:t>
            </a:r>
            <a:br>
              <a:rPr lang="en-US" sz="3700" dirty="0"/>
            </a:br>
            <a:r>
              <a:rPr lang="en-US" sz="3700" dirty="0"/>
              <a:t>Ellettsville,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9383-9360-EB45-B322-7A19A3EDD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72" y="2052103"/>
            <a:ext cx="3823334" cy="4444482"/>
          </a:xfrm>
        </p:spPr>
        <p:txBody>
          <a:bodyPr anchor="t">
            <a:normAutofit lnSpcReduction="1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Other Students of </a:t>
            </a:r>
            <a:r>
              <a:rPr lang="en-US" sz="3600" dirty="0" err="1">
                <a:solidFill>
                  <a:srgbClr val="FFFFFF"/>
                </a:solidFill>
              </a:rPr>
              <a:t>Krutsinger</a:t>
            </a:r>
            <a:r>
              <a:rPr lang="en-US" sz="3600" dirty="0">
                <a:solidFill>
                  <a:srgbClr val="FFFFFF"/>
                </a:solidFill>
              </a:rPr>
              <a:t>: Horace Hinds,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D.S. </a:t>
            </a:r>
            <a:r>
              <a:rPr lang="en-US" sz="3600" dirty="0" err="1">
                <a:solidFill>
                  <a:srgbClr val="FFFFFF"/>
                </a:solidFill>
              </a:rPr>
              <a:t>Ligon</a:t>
            </a:r>
            <a:r>
              <a:rPr lang="en-US" sz="3600" dirty="0">
                <a:solidFill>
                  <a:srgbClr val="FFFFFF"/>
                </a:solidFill>
              </a:rPr>
              <a:t>,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A.J. McLaughlin,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W.M. Davis,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H.H. Adamson,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F.L. Rowe &amp;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Ben. F. Taylor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51A99-3C05-A44E-B12F-D16D21C77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74" b="35124"/>
          <a:stretch/>
        </p:blipFill>
        <p:spPr>
          <a:xfrm>
            <a:off x="5854893" y="1690688"/>
            <a:ext cx="3124735" cy="1859790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42A68-C948-F84D-A8E0-4C6CFAC83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493" y="3595114"/>
            <a:ext cx="5238507" cy="3090719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A17304-602F-EC49-A2BC-79191ADA4F79}"/>
              </a:ext>
            </a:extLst>
          </p:cNvPr>
          <p:cNvSpPr/>
          <p:nvPr/>
        </p:nvSpPr>
        <p:spPr>
          <a:xfrm>
            <a:off x="4769467" y="3806358"/>
            <a:ext cx="217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(GA, 10.17.1888, 12)</a:t>
            </a:r>
          </a:p>
        </p:txBody>
      </p:sp>
    </p:spTree>
    <p:extLst>
      <p:ext uri="{BB962C8B-B14F-4D97-AF65-F5344CB8AC3E}">
        <p14:creationId xmlns:p14="http://schemas.microsoft.com/office/powerpoint/2010/main" val="427565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1482A-5D9D-1D40-ABF0-1A75D8BF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Appeal From The South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FE11-D42E-B347-B5E9-D548BA285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937504"/>
            <a:ext cx="6858000" cy="5402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David S. Nelms’ Appeal in </a:t>
            </a:r>
            <a:r>
              <a:rPr lang="en-US" sz="1700" i="1" dirty="0">
                <a:solidFill>
                  <a:srgbClr val="E7E6E6"/>
                </a:solidFill>
              </a:rPr>
              <a:t>Gospel Advocate</a:t>
            </a:r>
            <a:endParaRPr lang="en-US" sz="1700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B78A0-FD87-6045-BA1B-ACC41C4C9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" y="829926"/>
            <a:ext cx="8622615" cy="295324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DA02FBE-BA61-384D-AB2C-BA6F6C48FA37}"/>
              </a:ext>
            </a:extLst>
          </p:cNvPr>
          <p:cNvSpPr/>
          <p:nvPr/>
        </p:nvSpPr>
        <p:spPr>
          <a:xfrm>
            <a:off x="2830378" y="3697912"/>
            <a:ext cx="3272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GA 08.20.1888, p9, also 0905, p9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5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7FE12-DADE-1445-9BAF-4C9E55ED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Southern </a:t>
            </a:r>
            <a:b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Tennessee Normal</a:t>
            </a:r>
            <a:b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College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F1810A-5229-A243-A5FD-EC43FB60F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9558" y="285556"/>
            <a:ext cx="4856619" cy="6286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79AF71-86A7-524E-9E0D-3301CB5FC1EC}"/>
              </a:ext>
            </a:extLst>
          </p:cNvPr>
          <p:cNvSpPr txBox="1"/>
          <p:nvPr/>
        </p:nvSpPr>
        <p:spPr>
          <a:xfrm>
            <a:off x="1090844" y="4727877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09.1889-1920s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59584F-0048-064D-8BB9-9DBF2ECC478E}"/>
              </a:ext>
            </a:extLst>
          </p:cNvPr>
          <p:cNvSpPr/>
          <p:nvPr/>
        </p:nvSpPr>
        <p:spPr>
          <a:xfrm>
            <a:off x="3889558" y="285556"/>
            <a:ext cx="4856619" cy="6286887"/>
          </a:xfrm>
          <a:prstGeom prst="rect">
            <a:avLst/>
          </a:prstGeom>
          <a:noFill/>
          <a:ln w="920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7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F7750-45C5-ED40-9DD2-7BD47220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A.G. Freed was in at least 35 debates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3C392-6CDE-4D42-9137-8F7F61235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23" y="451105"/>
            <a:ext cx="3211418" cy="5941177"/>
          </a:xfrm>
        </p:spPr>
        <p:txBody>
          <a:bodyPr anchor="ctr">
            <a:normAutofit fontScale="92500"/>
          </a:bodyPr>
          <a:lstStyle/>
          <a:p>
            <a:r>
              <a:rPr lang="en-US" dirty="0">
                <a:solidFill>
                  <a:srgbClr val="FFFFFF"/>
                </a:solidFill>
              </a:rPr>
              <a:t>1</a:t>
            </a:r>
            <a:r>
              <a:rPr lang="en-US" baseline="30000" dirty="0">
                <a:solidFill>
                  <a:srgbClr val="FFFFFF"/>
                </a:solidFill>
              </a:rPr>
              <a:t>st</a:t>
            </a:r>
            <a:r>
              <a:rPr lang="en-US" dirty="0">
                <a:solidFill>
                  <a:srgbClr val="FFFFFF"/>
                </a:solidFill>
              </a:rPr>
              <a:t> J.N. Hall (Baptist) in Corinth, Mississippi – August 21, 1894 – rode his bicycle to the debate.</a:t>
            </a:r>
          </a:p>
          <a:p>
            <a:r>
              <a:rPr lang="en-US" dirty="0">
                <a:solidFill>
                  <a:srgbClr val="FFFFFF"/>
                </a:solidFill>
              </a:rPr>
              <a:t>Also, I.N. Penick; S.F. Cayce; P. Clark, A.A. Andrus, R.H. Pique, and others</a:t>
            </a:r>
          </a:p>
          <a:p>
            <a:r>
              <a:rPr lang="en-US" dirty="0">
                <a:solidFill>
                  <a:srgbClr val="FFFFFF"/>
                </a:solidFill>
              </a:rPr>
              <a:t>1894 – taught 200 days, preached 300 times, baptized 200 people, traveled 5000 miles.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B5725-B19C-584E-A5D5-95D341D7C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240" y="114300"/>
            <a:ext cx="27813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B088-D55D-934E-89A8-ADF6F79A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690872" cy="1828800"/>
          </a:xfrm>
        </p:spPr>
        <p:txBody>
          <a:bodyPr>
            <a:normAutofit/>
          </a:bodyPr>
          <a:lstStyle/>
          <a:p>
            <a:r>
              <a:rPr lang="en-US" dirty="0"/>
              <a:t>Words From A Student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4B7A23-CC42-48AB-B140-E1F219A01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" y="2193925"/>
            <a:ext cx="5039106" cy="43958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“Brother Freed worked from sun-up to sun-down and walked through a pine grove of trees to and from school. Since all were poor and from the farm his pay was not over $60.00 per month. Only about fifty people lived in the little country village. The water in that fine mineral spring within one-hundred feet of Hatchie River was a drawing card. </a:t>
            </a:r>
          </a:p>
          <a:p>
            <a:pPr marL="0" indent="0" algn="r">
              <a:buNone/>
            </a:pPr>
            <a:r>
              <a:rPr lang="en-US" sz="2100" dirty="0"/>
              <a:t>– J.T. Stricklin, Fort Worth, Texas</a:t>
            </a:r>
            <a:br>
              <a:rPr lang="en-US" sz="2100" dirty="0"/>
            </a:br>
            <a:r>
              <a:rPr lang="en-US" sz="1800" i="1" dirty="0"/>
              <a:t>Firm Foundation</a:t>
            </a:r>
            <a:r>
              <a:rPr lang="en-US" sz="1800" dirty="0"/>
              <a:t>, 7.26.1955 p.488</a:t>
            </a:r>
            <a:endParaRPr lang="en-US" sz="2100" dirty="0"/>
          </a:p>
          <a:p>
            <a:endParaRPr lang="en-US" sz="2100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E05CD87-A3A9-4E46-A730-655D5F1CD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937"/>
          <a:stretch/>
        </p:blipFill>
        <p:spPr>
          <a:xfrm>
            <a:off x="5664199" y="10"/>
            <a:ext cx="34798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6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B088-D55D-934E-89A8-ADF6F79A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690872" cy="1828800"/>
          </a:xfrm>
        </p:spPr>
        <p:txBody>
          <a:bodyPr>
            <a:normAutofit/>
          </a:bodyPr>
          <a:lstStyle/>
          <a:p>
            <a:r>
              <a:rPr lang="en-US" dirty="0"/>
              <a:t>Words From A Student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4B7A23-CC42-48AB-B140-E1F219A01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" y="2193925"/>
            <a:ext cx="5039106" cy="43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“The Southern Tennessee Normal College grew rapidly. In the early nineties Brother Freed got a bicycle. He used it to make calls and to meet a train to meet his appointments at Corinth, Miss. Memphis, Tenn., etc. Those churches paid him about $5.00 for appointments.</a:t>
            </a:r>
          </a:p>
          <a:p>
            <a:pPr marL="0" indent="0">
              <a:buNone/>
            </a:pPr>
            <a:r>
              <a:rPr lang="en-US" sz="2100" dirty="0"/>
              <a:t>“He kept a nice repeating rifle. I have hunted with him. He could hit the mark.</a:t>
            </a:r>
          </a:p>
          <a:p>
            <a:pPr marL="0" indent="0">
              <a:buNone/>
            </a:pPr>
            <a:r>
              <a:rPr lang="en-US" sz="2100" dirty="0"/>
              <a:t>“The college grew to two boarding houses and many boarders in private homes.   </a:t>
            </a:r>
          </a:p>
          <a:p>
            <a:pPr marL="0" indent="0" algn="r">
              <a:buNone/>
            </a:pPr>
            <a:r>
              <a:rPr lang="en-US" sz="2100" dirty="0"/>
              <a:t>– J.T. Stricklin, Fort Worth, Texas</a:t>
            </a:r>
            <a:br>
              <a:rPr lang="en-US" sz="2100" dirty="0"/>
            </a:br>
            <a:r>
              <a:rPr lang="en-US" sz="1800" i="1" dirty="0"/>
              <a:t>Firm Foundation</a:t>
            </a:r>
            <a:r>
              <a:rPr lang="en-US" sz="1800" dirty="0"/>
              <a:t>, 7.26.1955 p.488</a:t>
            </a:r>
            <a:endParaRPr lang="en-US" sz="2100" dirty="0"/>
          </a:p>
          <a:p>
            <a:endParaRPr lang="en-US" sz="2100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E05CD87-A3A9-4E46-A730-655D5F1CD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937"/>
          <a:stretch/>
        </p:blipFill>
        <p:spPr>
          <a:xfrm>
            <a:off x="5664199" y="10"/>
            <a:ext cx="34798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34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1925</Words>
  <Application>Microsoft Macintosh PowerPoint</Application>
  <PresentationFormat>On-screen Show (4:3)</PresentationFormat>
  <Paragraphs>200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Arvy Glenn Freed (1863-1931)</vt:lpstr>
      <vt:lpstr>Early Life of Arvy Glenn Freed </vt:lpstr>
      <vt:lpstr>W.H. Krutsinger’s Bible Training School Ellettsville, Indiana</vt:lpstr>
      <vt:lpstr>W.H. Krutsinger’s Bible Training School Ellettsville, Indiana</vt:lpstr>
      <vt:lpstr>An Appeal From The South</vt:lpstr>
      <vt:lpstr>The Southern  Tennessee Normal College</vt:lpstr>
      <vt:lpstr>A.G. Freed was in at least 35 debates</vt:lpstr>
      <vt:lpstr>Words From A Student</vt:lpstr>
      <vt:lpstr>Words From A Student</vt:lpstr>
      <vt:lpstr>Cora  Belle  Baynham  Freed  June 1, 1895</vt:lpstr>
      <vt:lpstr>Move to Henderson, Tennessee</vt:lpstr>
      <vt:lpstr>1895-1897</vt:lpstr>
      <vt:lpstr>Arvy Baynham Freed (1899-1901)</vt:lpstr>
      <vt:lpstr>Growing trouble in the Christian Church</vt:lpstr>
      <vt:lpstr>1902 </vt:lpstr>
      <vt:lpstr>Division of 1903</vt:lpstr>
      <vt:lpstr>1905-1907</vt:lpstr>
      <vt:lpstr>1907-1908</vt:lpstr>
      <vt:lpstr>National Teacher Normal &amp; Business College 1908-1919</vt:lpstr>
      <vt:lpstr>NTN&amp;B College Declining Years Beginning in 1914</vt:lpstr>
      <vt:lpstr>Freed-Hardeman College 1919</vt:lpstr>
      <vt:lpstr>Freed-Hardeman College</vt:lpstr>
      <vt:lpstr>Decline In Relationship</vt:lpstr>
      <vt:lpstr>To David  Lipscomb  College</vt:lpstr>
      <vt:lpstr>David  Lipscomb  College</vt:lpstr>
      <vt:lpstr>A.G. Freed &amp; Debating</vt:lpstr>
      <vt:lpstr>1927 - Differences settled between Freed &amp; Hardman </vt:lpstr>
      <vt:lpstr>PowerPoint Presentation</vt:lpstr>
      <vt:lpstr>A Volume By                  A.G. Freed</vt:lpstr>
      <vt:lpstr>Passing Of A Man Of God</vt:lpstr>
      <vt:lpstr>Special GA Issue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Arvy Glenn Freed (1863-1931)</dc:title>
  <dc:creator>Scott Harp</dc:creator>
  <cp:lastModifiedBy>Scott Harp</cp:lastModifiedBy>
  <cp:revision>10</cp:revision>
  <dcterms:created xsi:type="dcterms:W3CDTF">2019-02-04T11:49:17Z</dcterms:created>
  <dcterms:modified xsi:type="dcterms:W3CDTF">2019-02-23T04:51:38Z</dcterms:modified>
</cp:coreProperties>
</file>